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094"/>
        <p:guide pos="385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76860" y="1202690"/>
            <a:ext cx="217551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紫金县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农村宅基地申请表(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1)</a:t>
            </a:r>
            <a:endParaRPr lang="en-US" altLang="zh-CN" sz="9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申请人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身份证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户口簿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原件及复印件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3.农村宅基地使用承诺书(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2)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2430" y="852170"/>
            <a:ext cx="1119505" cy="30670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lumMod val="60000"/>
                    <a:lumOff val="4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1400">
                <a:latin typeface="+mj-ea"/>
                <a:ea typeface="+mj-ea"/>
              </a:rPr>
              <a:t>农户申请</a:t>
            </a:r>
            <a:endParaRPr lang="zh-CN" altLang="en-US" sz="1400"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2430" y="3325495"/>
            <a:ext cx="913765" cy="3067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400">
                <a:latin typeface="+mj-ea"/>
                <a:ea typeface="+mj-ea"/>
              </a:rPr>
              <a:t>村级审查</a:t>
            </a:r>
            <a:endParaRPr lang="zh-CN" altLang="en-US" sz="1400">
              <a:latin typeface="+mj-ea"/>
              <a:ea typeface="+mj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6860" y="3661410"/>
            <a:ext cx="1109980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组级集体经济组织或村民小组审查，提出意见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村民委员会审核，在紫金县农村宅基地申请表（附件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）签署意见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71320" y="3661410"/>
            <a:ext cx="119697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镇级农业农村、镇级自然资源职能部门审核审查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783080" y="3325495"/>
            <a:ext cx="2284730" cy="3067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just"/>
            <a:r>
              <a:rPr lang="en-US" altLang="zh-CN" sz="1400">
                <a:latin typeface="+mj-ea"/>
                <a:ea typeface="+mj-ea"/>
              </a:rPr>
              <a:t>  </a:t>
            </a:r>
            <a:r>
              <a:rPr lang="zh-CN" altLang="en-US" sz="1400">
                <a:latin typeface="+mj-ea"/>
                <a:ea typeface="+mj-ea"/>
              </a:rPr>
              <a:t>乡镇审核   </a:t>
            </a:r>
            <a:r>
              <a:rPr lang="en-US" altLang="zh-CN" sz="1400">
                <a:latin typeface="+mj-ea"/>
                <a:ea typeface="+mj-ea"/>
              </a:rPr>
              <a:t>——</a:t>
            </a:r>
            <a:r>
              <a:rPr lang="zh-CN" altLang="en-US" sz="1400">
                <a:latin typeface="+mj-ea"/>
                <a:ea typeface="+mj-ea"/>
              </a:rPr>
              <a:t>   审批</a:t>
            </a:r>
            <a:endParaRPr lang="zh-CN" altLang="en-US" sz="1400">
              <a:latin typeface="+mj-ea"/>
              <a:ea typeface="+mj-ea"/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1387475" y="3477260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V="1">
            <a:off x="1981835" y="2845435"/>
            <a:ext cx="3810" cy="354965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26" idx="1"/>
          </p:cNvCxnSpPr>
          <p:nvPr/>
        </p:nvCxnSpPr>
        <p:spPr>
          <a:xfrm flipV="1">
            <a:off x="2694305" y="2887980"/>
            <a:ext cx="3810" cy="240030"/>
          </a:xfrm>
          <a:prstGeom prst="straightConnector1">
            <a:avLst/>
          </a:prstGeom>
          <a:ln w="12700">
            <a:prstDash val="sysDash"/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590800" y="2505710"/>
            <a:ext cx="706120" cy="3683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900">
                <a:latin typeface="+mj-ea"/>
                <a:ea typeface="+mj-ea"/>
              </a:rPr>
              <a:t>报县自然资源部门</a:t>
            </a:r>
            <a:endParaRPr lang="zh-CN" altLang="en-US" sz="900">
              <a:latin typeface="+mj-ea"/>
              <a:ea typeface="+mj-ea"/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V="1">
            <a:off x="1977390" y="1981200"/>
            <a:ext cx="6985" cy="42926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1979295" y="1975485"/>
            <a:ext cx="1903730" cy="5715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V="1">
            <a:off x="2842260" y="2331085"/>
            <a:ext cx="0" cy="174625"/>
          </a:xfrm>
          <a:prstGeom prst="line">
            <a:avLst/>
          </a:prstGeom>
          <a:ln w="1270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2842260" y="2331085"/>
            <a:ext cx="649605" cy="3810"/>
          </a:xfrm>
          <a:prstGeom prst="line">
            <a:avLst/>
          </a:prstGeom>
          <a:ln w="1270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3491865" y="2337435"/>
            <a:ext cx="0" cy="862965"/>
          </a:xfrm>
          <a:prstGeom prst="straightConnector1">
            <a:avLst/>
          </a:prstGeom>
          <a:ln w="12700">
            <a:solidFill>
              <a:srgbClr val="202020"/>
            </a:solidFill>
            <a:prstDash val="sysDash"/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3883025" y="1987550"/>
            <a:ext cx="6350" cy="1212850"/>
          </a:xfrm>
          <a:prstGeom prst="straightConnector1">
            <a:avLst/>
          </a:prstGeom>
          <a:ln w="12700">
            <a:solidFill>
              <a:srgbClr val="202020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2694305" y="3013075"/>
            <a:ext cx="64516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集体建房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42975" y="2933700"/>
            <a:ext cx="103251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占用农用地建房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147570" y="2080895"/>
            <a:ext cx="153289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按有关权限履行报批手续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147570" y="1607185"/>
            <a:ext cx="12769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组织相关部门办理农用地转用审批手续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090545" y="3661410"/>
            <a:ext cx="1091565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不涉及农用地审批的，直接在紫金县农村宅基地审批表（附件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）签署意见，出具紫金县农村宅基地批准书（附件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566285" y="3326130"/>
            <a:ext cx="913765" cy="3067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400">
                <a:latin typeface="+mj-ea"/>
                <a:ea typeface="+mj-ea"/>
              </a:rPr>
              <a:t>乡镇发证</a:t>
            </a:r>
            <a:endParaRPr lang="zh-CN" altLang="en-US" sz="1400">
              <a:latin typeface="+mj-ea"/>
              <a:ea typeface="+mj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438650" y="3662045"/>
            <a:ext cx="13398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乡村建设规划许可证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5)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34" name="直接箭头连接符 33"/>
          <p:cNvCxnSpPr/>
          <p:nvPr/>
        </p:nvCxnSpPr>
        <p:spPr>
          <a:xfrm>
            <a:off x="861060" y="1864360"/>
            <a:ext cx="0" cy="131318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H="1">
            <a:off x="5917565" y="852170"/>
            <a:ext cx="3810" cy="5642610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6019800" y="852170"/>
            <a:ext cx="1303020" cy="30670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lumMod val="60000"/>
                    <a:lumOff val="4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1400">
                <a:latin typeface="+mj-ea"/>
                <a:ea typeface="+mj-ea"/>
              </a:rPr>
              <a:t>施工放样申请</a:t>
            </a:r>
            <a:endParaRPr lang="zh-CN" altLang="en-US" sz="1400">
              <a:latin typeface="+mj-ea"/>
              <a:ea typeface="+mj-ea"/>
            </a:endParaRPr>
          </a:p>
        </p:txBody>
      </p:sp>
      <p:cxnSp>
        <p:nvCxnSpPr>
          <p:cNvPr id="37" name="直接箭头连接符 36"/>
          <p:cNvCxnSpPr/>
          <p:nvPr/>
        </p:nvCxnSpPr>
        <p:spPr>
          <a:xfrm flipH="1">
            <a:off x="6506210" y="1273175"/>
            <a:ext cx="3175" cy="1858645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6037580" y="3224530"/>
            <a:ext cx="913765" cy="5219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400">
                <a:latin typeface="+mj-ea"/>
                <a:ea typeface="+mj-ea"/>
              </a:rPr>
              <a:t>农户放样申请</a:t>
            </a:r>
            <a:endParaRPr lang="zh-CN" altLang="en-US" sz="1400">
              <a:latin typeface="+mj-ea"/>
              <a:ea typeface="+mj-ea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428230" y="3315970"/>
            <a:ext cx="913765" cy="3067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400">
                <a:latin typeface="+mj-ea"/>
                <a:ea typeface="+mj-ea"/>
              </a:rPr>
              <a:t>安全施工</a:t>
            </a:r>
            <a:endParaRPr lang="zh-CN" altLang="en-US" sz="1400">
              <a:latin typeface="+mj-ea"/>
              <a:ea typeface="+mj-ea"/>
            </a:endParaRPr>
          </a:p>
        </p:txBody>
      </p:sp>
      <p:cxnSp>
        <p:nvCxnSpPr>
          <p:cNvPr id="40" name="直接箭头连接符 39"/>
          <p:cNvCxnSpPr/>
          <p:nvPr/>
        </p:nvCxnSpPr>
        <p:spPr>
          <a:xfrm>
            <a:off x="7032625" y="3467735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8933180" y="3314065"/>
            <a:ext cx="1279525" cy="3067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400">
                <a:latin typeface="+mj-ea"/>
                <a:ea typeface="+mj-ea"/>
              </a:rPr>
              <a:t>竣工验收</a:t>
            </a:r>
            <a:endParaRPr lang="zh-CN" altLang="en-US" sz="1400">
              <a:latin typeface="+mj-ea"/>
              <a:ea typeface="+mj-ea"/>
            </a:endParaRPr>
          </a:p>
        </p:txBody>
      </p:sp>
      <p:cxnSp>
        <p:nvCxnSpPr>
          <p:cNvPr id="42" name="直接箭头连接符 41"/>
          <p:cNvCxnSpPr/>
          <p:nvPr/>
        </p:nvCxnSpPr>
        <p:spPr>
          <a:xfrm>
            <a:off x="8475980" y="3467100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4182110" y="3476625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5949950" y="3764280"/>
            <a:ext cx="114935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可申请免费放样服务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填写紫金县农村宅基地建设放样申请书（附件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6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endParaRPr lang="en-US" altLang="zh-CN" sz="9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332345" y="3648075"/>
            <a:ext cx="108648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按照选定的农房建设样式图集安全施工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8939530" y="3672840"/>
            <a:ext cx="124333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村民向乡镇人民政府申请竣工验收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职能部门实地核查规划和用地要求的履行情况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/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符合要求，在紫金县农村宅基地竣工验收表（附件</a:t>
            </a:r>
            <a:r>
              <a:rPr lang="en-US" altLang="zh-CN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7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）提出验收意见</a:t>
            </a:r>
            <a:endParaRPr lang="en-US" altLang="zh-CN" sz="9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4283075" y="4548505"/>
            <a:ext cx="1437640" cy="4603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j-ea"/>
                <a:ea typeface="+mj-ea"/>
              </a:rPr>
              <a:t>报县自然资源、农业农村部门备案</a:t>
            </a:r>
            <a:endParaRPr lang="zh-CN" altLang="en-US" sz="1200">
              <a:latin typeface="+mj-ea"/>
              <a:ea typeface="+mj-ea"/>
            </a:endParaRPr>
          </a:p>
        </p:txBody>
      </p:sp>
      <p:cxnSp>
        <p:nvCxnSpPr>
          <p:cNvPr id="48" name="直接箭头连接符 47"/>
          <p:cNvCxnSpPr/>
          <p:nvPr/>
        </p:nvCxnSpPr>
        <p:spPr>
          <a:xfrm flipH="1">
            <a:off x="5026025" y="4154170"/>
            <a:ext cx="1270" cy="29972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5547360" y="3481070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>
            <a:off x="10283825" y="3465195"/>
            <a:ext cx="317500" cy="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文本框 52"/>
          <p:cNvSpPr txBox="1"/>
          <p:nvPr/>
        </p:nvSpPr>
        <p:spPr>
          <a:xfrm>
            <a:off x="7971790" y="871220"/>
            <a:ext cx="1045845" cy="306705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lumMod val="60000"/>
                    <a:lumOff val="4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1400">
                <a:latin typeface="+mj-ea"/>
                <a:ea typeface="+mj-ea"/>
              </a:rPr>
              <a:t>验收申请</a:t>
            </a:r>
            <a:endParaRPr lang="zh-CN" altLang="en-US" sz="1400">
              <a:latin typeface="+mj-ea"/>
              <a:ea typeface="+mj-ea"/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>
            <a:off x="8509000" y="1333500"/>
            <a:ext cx="641350" cy="178308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flipV="1">
            <a:off x="7437755" y="1002665"/>
            <a:ext cx="481330" cy="889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>
          <a:xfrm>
            <a:off x="1619885" y="1005840"/>
            <a:ext cx="4187190" cy="762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 flipH="1">
            <a:off x="9577070" y="4988560"/>
            <a:ext cx="2540" cy="322580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文本框 57"/>
          <p:cNvSpPr txBox="1"/>
          <p:nvPr/>
        </p:nvSpPr>
        <p:spPr>
          <a:xfrm>
            <a:off x="8953500" y="5384800"/>
            <a:ext cx="1151890" cy="2755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j-ea"/>
                <a:ea typeface="+mj-ea"/>
              </a:rPr>
              <a:t>退还原宅基地</a:t>
            </a:r>
            <a:endParaRPr lang="zh-CN" altLang="en-US" sz="1200">
              <a:latin typeface="+mj-ea"/>
              <a:ea typeface="+mj-ea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8888095" y="5692775"/>
            <a:ext cx="135191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如符合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建新</a:t>
            </a:r>
            <a:r>
              <a:rPr lang="zh-CN" altLang="en-US" sz="900">
                <a:latin typeface="宋体" panose="02010600030101010101" pitchFamily="2" charset="-122"/>
                <a:ea typeface="宋体" panose="02010600030101010101" pitchFamily="2" charset="-122"/>
              </a:rPr>
              <a:t>拆旧，则按承诺书时间规定退还宅基地给原集体经济组织</a:t>
            </a:r>
            <a:endParaRPr lang="zh-CN" altLang="en-US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10785475" y="3324860"/>
            <a:ext cx="913765" cy="3067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400">
                <a:latin typeface="+mj-ea"/>
                <a:ea typeface="+mj-ea"/>
              </a:rPr>
              <a:t>确权发证</a:t>
            </a:r>
            <a:endParaRPr lang="zh-CN" altLang="en-US" sz="1400">
              <a:latin typeface="+mj-ea"/>
              <a:ea typeface="+mj-ea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10703560" y="3673475"/>
            <a:ext cx="11557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900">
                <a:latin typeface="宋体" panose="02010600030101010101" pitchFamily="2" charset="-122"/>
                <a:ea typeface="宋体" panose="02010600030101010101" pitchFamily="2" charset="-122"/>
              </a:rPr>
              <a:t>向县不动产登记机构申请办理不动产登记</a:t>
            </a:r>
            <a:r>
              <a:rPr lang="zh-CN" sz="900">
                <a:latin typeface="宋体" panose="02010600030101010101" pitchFamily="2" charset="-122"/>
                <a:ea typeface="宋体" panose="02010600030101010101" pitchFamily="2" charset="-122"/>
              </a:rPr>
              <a:t>，核发不动产权利证书</a:t>
            </a:r>
            <a:endParaRPr lang="zh-CN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64" name="直接连接符 63"/>
          <p:cNvCxnSpPr/>
          <p:nvPr/>
        </p:nvCxnSpPr>
        <p:spPr>
          <a:xfrm flipH="1">
            <a:off x="10679430" y="841375"/>
            <a:ext cx="3810" cy="5642610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>
            <a:off x="280670" y="6499225"/>
            <a:ext cx="11663045" cy="15240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文本框 65"/>
          <p:cNvSpPr txBox="1"/>
          <p:nvPr/>
        </p:nvSpPr>
        <p:spPr>
          <a:xfrm>
            <a:off x="2177415" y="6223635"/>
            <a:ext cx="15328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宋体" panose="02010600030101010101" pitchFamily="2" charset="-122"/>
                <a:ea typeface="宋体" panose="02010600030101010101" pitchFamily="2" charset="-122"/>
              </a:rPr>
              <a:t>①审批阶段</a:t>
            </a:r>
            <a:endParaRPr lang="zh-CN" altLang="en-US" sz="12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7580630" y="6219825"/>
            <a:ext cx="15328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宋体" panose="02010600030101010101" pitchFamily="2" charset="-122"/>
                <a:ea typeface="宋体" panose="02010600030101010101" pitchFamily="2" charset="-122"/>
              </a:rPr>
              <a:t>②批后管理阶段</a:t>
            </a:r>
            <a:endParaRPr lang="zh-CN" altLang="en-US" sz="12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10558145" y="6219190"/>
            <a:ext cx="15328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宋体" panose="02010600030101010101" pitchFamily="2" charset="-122"/>
                <a:ea typeface="宋体" panose="02010600030101010101" pitchFamily="2" charset="-122"/>
              </a:rPr>
              <a:t>③不动产登记阶段</a:t>
            </a:r>
            <a:endParaRPr lang="zh-CN" altLang="en-US" sz="12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3680460" y="236855"/>
            <a:ext cx="459105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600"/>
              <a:t>紫金县农村宅基地审批流程图</a:t>
            </a:r>
            <a:endParaRPr lang="zh-CN" altLang="en-US" sz="2600"/>
          </a:p>
        </p:txBody>
      </p:sp>
      <p:cxnSp>
        <p:nvCxnSpPr>
          <p:cNvPr id="2" name="直接箭头连接符 1"/>
          <p:cNvCxnSpPr/>
          <p:nvPr/>
        </p:nvCxnSpPr>
        <p:spPr>
          <a:xfrm flipH="1" flipV="1">
            <a:off x="9831070" y="1840865"/>
            <a:ext cx="5080" cy="1275715"/>
          </a:xfrm>
          <a:prstGeom prst="straightConnector1">
            <a:avLst/>
          </a:prstGeom>
          <a:ln w="12700">
            <a:headEnd type="none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9431020" y="871220"/>
            <a:ext cx="913765" cy="3067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1400">
                <a:latin typeface="+mj-ea"/>
                <a:ea typeface="+mj-ea"/>
              </a:rPr>
              <a:t>资料归档</a:t>
            </a:r>
            <a:endParaRPr lang="zh-CN" altLang="en-US" sz="1400">
              <a:latin typeface="+mj-ea"/>
              <a:ea typeface="+mj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337675" y="1193800"/>
            <a:ext cx="1155700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sz="900">
                <a:latin typeface="宋体" panose="02010600030101010101" pitchFamily="2" charset="-122"/>
                <a:ea typeface="宋体" panose="02010600030101010101" pitchFamily="2" charset="-122"/>
              </a:rPr>
              <a:t>对本指引中的附件1-</a:t>
            </a:r>
            <a:r>
              <a:rPr lang="en-US" sz="900"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sz="900">
                <a:latin typeface="宋体" panose="02010600030101010101" pitchFamily="2" charset="-122"/>
                <a:ea typeface="宋体" panose="02010600030101010101" pitchFamily="2" charset="-122"/>
              </a:rPr>
              <a:t>有关资料整理装订成册</a:t>
            </a:r>
            <a:r>
              <a:rPr lang="zh-CN" sz="900">
                <a:latin typeface="宋体" panose="02010600030101010101" pitchFamily="2" charset="-122"/>
                <a:ea typeface="宋体" panose="02010600030101010101" pitchFamily="2" charset="-122"/>
              </a:rPr>
              <a:t>，专柜存放</a:t>
            </a:r>
            <a:endParaRPr lang="zh-CN" sz="9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82880" y="79375"/>
            <a:ext cx="9829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附件</a:t>
            </a:r>
            <a:r>
              <a:rPr lang="en-US" altLang="zh-CN"/>
              <a:t>8</a:t>
            </a:r>
            <a:endParaRPr lang="en-US" altLang="zh-CN"/>
          </a:p>
        </p:txBody>
      </p:sp>
      <p:sp>
        <p:nvSpPr>
          <p:cNvPr id="18" name="文本框 17"/>
          <p:cNvSpPr txBox="1"/>
          <p:nvPr/>
        </p:nvSpPr>
        <p:spPr>
          <a:xfrm>
            <a:off x="1671320" y="2477135"/>
            <a:ext cx="706120" cy="2298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900">
                <a:latin typeface="+mj-ea"/>
                <a:ea typeface="+mj-ea"/>
              </a:rPr>
              <a:t>报县政府</a:t>
            </a:r>
            <a:endParaRPr lang="zh-CN" altLang="en-US" sz="90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</Words>
  <Application>WPS 演示</Application>
  <PresentationFormat>宽屏</PresentationFormat>
  <Paragraphs>76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黑体</vt:lpstr>
      <vt:lpstr>Arial Unicode MS</vt:lpstr>
      <vt:lpstr>Arial Black</vt:lpstr>
      <vt:lpstr>Office 主题​​</vt:lpstr>
      <vt:lpstr>PowerPoint 演示文稿</vt:lpstr>
    </vt:vector>
  </TitlesOfParts>
  <Company>河源市农业局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我是2号</cp:lastModifiedBy>
  <cp:revision>21</cp:revision>
  <dcterms:created xsi:type="dcterms:W3CDTF">2020-03-27T03:06:00Z</dcterms:created>
  <dcterms:modified xsi:type="dcterms:W3CDTF">2021-07-20T07:13:24Z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2052-11.1.0.10667</vt:lpwstr>
  </property>
  <property fmtid="{D5CDD505-2E9C-101B-9397-08002B2CF9AE}" pid="3" name="ICV">
    <vt:lpwstr>63E6ECB8745D4E72B08E520FBD61A712</vt:lpwstr>
  </property>
</Properties>
</file>